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DCA9E8-5BF5-493A-8AA1-7AEBD1B7981D}">
  <a:tblStyle styleId="{47DCA9E8-5BF5-493A-8AA1-7AEBD1B798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{47DCA9E8-5BF5-493A-8AA1-7AEBD1B7981D}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‘Serve 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{47DCA9E8-5BF5-493A-8AA1-7AEBD1B7981D}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{47DCA9E8-5BF5-493A-8AA1-7AEBD1B7981D}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22025"/>
            <a:ext cx="3373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Max possible p@k of 40% obtained! (repeat &amp; take mean of everyone’s p@k)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recommend specific products</a:t>
            </a:r>
            <a:r>
              <a:rPr lang="en" sz="1500"/>
              <a:t>, to specific individuals,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{47DCA9E8-5BF5-493A-8AA1-7AEBD1B7981D}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-removed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nulls for CustomerID</a:t>
            </a:r>
            <a:r>
              <a:rPr lang="en"/>
              <a:t>, because without ID we can’t identify them</a:t>
            </a:r>
            <a:br>
              <a:rPr lang="en"/>
            </a:br>
            <a:r>
              <a:rPr lang="en"/>
              <a:t>-</a:t>
            </a:r>
            <a:r>
              <a:rPr lang="en"/>
              <a:t>removed duplicated rows</a:t>
            </a:r>
            <a:br>
              <a:rPr lang="en"/>
            </a:br>
            <a:r>
              <a:rPr lang="en">
                <a:solidFill>
                  <a:srgbClr val="0000FF"/>
                </a:solidFill>
              </a:rPr>
              <a:t>-identical products have variations in StockCode/</a:t>
            </a:r>
            <a:r>
              <a:rPr lang="en">
                <a:solidFill>
                  <a:srgbClr val="00FFFF"/>
                </a:solidFill>
              </a:rPr>
              <a:t>Description</a:t>
            </a:r>
            <a:r>
              <a:rPr lang="en"/>
              <a:t>, hence c</a:t>
            </a:r>
            <a:r>
              <a:rPr lang="en"/>
              <a:t>ommonized StockCode, Description for such products</a:t>
            </a:r>
            <a:br>
              <a:rPr lang="en"/>
            </a:br>
            <a:r>
              <a:rPr lang="en"/>
              <a:t>-Some product purchases have a mix of +ve/</a:t>
            </a:r>
            <a:r>
              <a:rPr lang="en">
                <a:solidFill>
                  <a:srgbClr val="FF00FF"/>
                </a:solidFill>
              </a:rPr>
              <a:t>-ve Quantities</a:t>
            </a:r>
            <a:r>
              <a:rPr lang="en"/>
              <a:t>, hence summed Customers’ purchases for each product, and removed those that are still sum -ve</a:t>
            </a:r>
            <a:br>
              <a:rPr lang="en"/>
            </a:br>
            <a:r>
              <a:rPr lang="en"/>
              <a:t>-created TotalPrice column, via UnitPrice x Summed Quantity</a:t>
            </a:r>
            <a:br>
              <a:rPr lang="en"/>
            </a:br>
            <a:r>
              <a:rPr lang="en"/>
              <a:t>-created Year, Month columns from InvoiceDate</a:t>
            </a:r>
            <a:br>
              <a:rPr lang="en"/>
            </a:br>
            <a:r>
              <a:rPr lang="en"/>
              <a:t>-created R,F,M columns for each customer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29468" l="0" r="72445" t="48005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28171" l="73528" r="5130" t="48915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5">
                <a:alphaModFix/>
              </a:blip>
              <a:srcRect b="52149" l="73528" r="5130" t="24936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528" r="5130" t="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6">
                <a:alphaModFix/>
              </a:blip>
              <a:srcRect b="29414" l="0" r="72242" t="48168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6">
                <a:alphaModFix/>
              </a:blip>
              <a:srcRect b="53282" l="1387" r="72243" t="24721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6">
                <a:alphaModFix/>
              </a:blip>
              <a:srcRect b="77583" l="2435" r="72241" t="0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7">
              <a:alphaModFix/>
            </a:blip>
            <a:srcRect b="28067" l="73630" r="5110" t="49019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52386" l="73630" r="5110" t="245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7">
              <a:alphaModFix/>
            </a:blip>
            <a:srcRect b="75320" l="73630" r="5110" t="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623" l="16618" r="44796" t="33947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br>
              <a:rPr lang="en" sz="500"/>
            </a:br>
            <a:r>
              <a:rPr lang="en" sz="500"/>
              <a:t>H. Others - (kmeans cluster 4!</a:t>
            </a:r>
            <a:r>
              <a:rPr lang="en" sz="500"/>
              <a:t>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1421650" y="4737950"/>
            <a:ext cx="21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 flipH="1" rot="10800000">
            <a:off x="1309825" y="1999450"/>
            <a:ext cx="23214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1102175" y="2498875"/>
            <a:ext cx="24918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